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1" r:id="rId2"/>
    <p:sldId id="282" r:id="rId3"/>
    <p:sldId id="257" r:id="rId4"/>
    <p:sldId id="277" r:id="rId5"/>
    <p:sldId id="259" r:id="rId6"/>
    <p:sldId id="280" r:id="rId7"/>
    <p:sldId id="274" r:id="rId8"/>
    <p:sldId id="261" r:id="rId9"/>
    <p:sldId id="262" r:id="rId10"/>
    <p:sldId id="263" r:id="rId11"/>
    <p:sldId id="264" r:id="rId12"/>
    <p:sldId id="265" r:id="rId13"/>
    <p:sldId id="275" r:id="rId14"/>
    <p:sldId id="271" r:id="rId15"/>
    <p:sldId id="272" r:id="rId16"/>
    <p:sldId id="273" r:id="rId17"/>
    <p:sldId id="276" r:id="rId18"/>
    <p:sldId id="283" r:id="rId19"/>
    <p:sldId id="269" r:id="rId20"/>
    <p:sldId id="270" r:id="rId21"/>
  </p:sldIdLst>
  <p:sldSz cx="9144000" cy="6858000" type="screen4x3"/>
  <p:notesSz cx="6797675" cy="99282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CEDC8A-64AB-45AA-A464-8444BFA037A9}" type="datetimeFigureOut">
              <a:rPr lang="pl-PL"/>
              <a:pPr>
                <a:defRPr/>
              </a:pPr>
              <a:t>13.05.2021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B4438F5-CA4C-40B1-A2F8-81EA49EEA48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76770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9E671A-6BD6-4ADC-B283-C667280672F0}" type="slidenum">
              <a:rPr lang="pl-PL" altLang="pl-PL" smtClean="0"/>
              <a:pPr/>
              <a:t>1</a:t>
            </a:fld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D38C-3D8E-402A-BC9A-F688135E5C3D}" type="datetime1">
              <a:rPr lang="pl-PL"/>
              <a:pPr>
                <a:defRPr/>
              </a:pPr>
              <a:t>13.05.2021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8B1EA-E8E1-4A43-98B3-FC415ABCCF6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9879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54C0A-CB84-4749-AF0D-072A2D772D33}" type="datetime1">
              <a:rPr lang="pl-PL"/>
              <a:pPr>
                <a:defRPr/>
              </a:pPr>
              <a:t>13.05.2021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E0C0-4EDC-4A85-8D1A-AB0489E1802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927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C9E4-679A-486F-A250-3AE159802208}" type="datetime1">
              <a:rPr lang="pl-PL"/>
              <a:pPr>
                <a:defRPr/>
              </a:pPr>
              <a:t>13.05.2021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DE53-4661-452B-A947-2179B968028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0354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4939-A95E-4E3C-A722-311E9CE258C1}" type="datetime1">
              <a:rPr lang="pl-PL"/>
              <a:pPr>
                <a:defRPr/>
              </a:pPr>
              <a:t>13.05.2021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9BD31-D7A1-4E49-9415-1138C6998FF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5911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C0C2-B740-46A9-9F60-4F265B0242DB}" type="datetime1">
              <a:rPr lang="pl-PL"/>
              <a:pPr>
                <a:defRPr/>
              </a:pPr>
              <a:t>13.05.2021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F45B2-7D18-43A0-8D67-D2D66BC090C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3873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ACF5A-86E6-492D-84D0-8DDC21400557}" type="datetime1">
              <a:rPr lang="pl-PL"/>
              <a:pPr>
                <a:defRPr/>
              </a:pPr>
              <a:t>13.05.2021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5B669-73FA-40D8-84A5-7F35FC8FBB2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8363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416D2-D4E3-496F-B54D-E07436EFF1DA}" type="datetime1">
              <a:rPr lang="pl-PL"/>
              <a:pPr>
                <a:defRPr/>
              </a:pPr>
              <a:t>13.05.2021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3A1F-EC76-48DE-9034-1893F0EBD9B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9981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3015E-5130-4D68-8BF3-10CEBE538B00}" type="datetime1">
              <a:rPr lang="pl-PL"/>
              <a:pPr>
                <a:defRPr/>
              </a:pPr>
              <a:t>13.05.2021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74A04-D2BA-4C12-B366-D100B820365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2567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1B7AF-DC23-46A5-AAF6-9466F5341946}" type="datetime1">
              <a:rPr lang="pl-PL"/>
              <a:pPr>
                <a:defRPr/>
              </a:pPr>
              <a:t>13.05.2021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1B574-7B99-4DAB-9BED-D687F0520D9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9390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1787-8992-4D0D-9A22-D5449E319F10}" type="datetime1">
              <a:rPr lang="pl-PL"/>
              <a:pPr>
                <a:defRPr/>
              </a:pPr>
              <a:t>13.05.2021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1583-31A3-4AFD-BB0A-9F3A4CEE6AE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5726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CD36B-A1E0-4389-B9C6-20CDB1A252D8}" type="datetime1">
              <a:rPr lang="pl-PL"/>
              <a:pPr>
                <a:defRPr/>
              </a:pPr>
              <a:t>13.05.2021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287A4-2E8F-436D-A60E-2470A362A45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0277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EA0FB0-DC68-4D6A-83B1-58DC46E72F90}" type="datetime1">
              <a:rPr lang="pl-PL"/>
              <a:pPr>
                <a:defRPr/>
              </a:pPr>
              <a:t>13.05.2021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8BBB253-7947-412A-B7DE-FA9722DF699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685800" y="500063"/>
            <a:ext cx="7772400" cy="1500187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Powiat Żagański </a:t>
            </a:r>
            <a:r>
              <a:rPr lang="pl-PL" altLang="pl-PL" sz="4800" dirty="0" smtClean="0"/>
              <a:t/>
            </a:r>
            <a:br>
              <a:rPr lang="pl-PL" altLang="pl-PL" sz="4800" dirty="0" smtClean="0"/>
            </a:br>
            <a:r>
              <a:rPr lang="pl-PL" alt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</a:t>
            </a:r>
            <a:endParaRPr lang="pl-PL" altLang="pl-P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51" name="Podtytuł 2"/>
          <p:cNvSpPr>
            <a:spLocks noGrp="1"/>
          </p:cNvSpPr>
          <p:nvPr>
            <p:ph type="subTitle" idx="1"/>
          </p:nvPr>
        </p:nvSpPr>
        <p:spPr>
          <a:xfrm>
            <a:off x="1371600" y="1700213"/>
            <a:ext cx="6400800" cy="20891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l-PL" alt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szkół ponadpodstawowych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l-PL" alt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roku 2021 jest realizowana elektronicznym systemem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l-PL" altLang="pl-PL" dirty="0" smtClean="0">
                <a:solidFill>
                  <a:srgbClr val="898989"/>
                </a:solidFill>
              </a:rPr>
              <a:t/>
            </a:r>
            <a:br>
              <a:rPr lang="pl-PL" altLang="pl-PL" dirty="0" smtClean="0">
                <a:solidFill>
                  <a:srgbClr val="898989"/>
                </a:solidFill>
              </a:rPr>
            </a:br>
            <a:endParaRPr lang="pl-PL" altLang="pl-PL" dirty="0" smtClean="0">
              <a:solidFill>
                <a:srgbClr val="898989"/>
              </a:solidFill>
            </a:endParaRPr>
          </a:p>
        </p:txBody>
      </p:sp>
      <p:sp>
        <p:nvSpPr>
          <p:cNvPr id="2053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665226-AAC5-4B27-8A53-8E819955DD63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227388" y="60928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-1-</a:t>
            </a:r>
            <a:endParaRPr lang="pl-PL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293096"/>
            <a:ext cx="6124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0"/>
            <a:ext cx="13827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1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elektroniczna</a:t>
            </a:r>
          </a:p>
        </p:txBody>
      </p:sp>
      <p:sp>
        <p:nvSpPr>
          <p:cNvPr id="13315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4ED994-5165-4364-931A-6D6978EAE1C2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-8-</a:t>
            </a:r>
            <a:endParaRPr lang="pl-PL" dirty="0"/>
          </a:p>
        </p:txBody>
      </p:sp>
      <p:sp>
        <p:nvSpPr>
          <p:cNvPr id="13317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pl-PL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6337093" cy="600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elektroniczna</a:t>
            </a:r>
          </a:p>
        </p:txBody>
      </p:sp>
      <p:sp>
        <p:nvSpPr>
          <p:cNvPr id="14339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4A7B2C-6F70-4D8C-8475-9CDCDAFBDFB2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60713" y="60039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-9-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59" y="548680"/>
            <a:ext cx="6103817" cy="614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elektroniczna</a:t>
            </a:r>
          </a:p>
        </p:txBody>
      </p:sp>
      <p:sp>
        <p:nvSpPr>
          <p:cNvPr id="15363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B42B7F-592B-46B6-9953-4CBC811C37E2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090863" y="61261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-10-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11770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elektroniczna</a:t>
            </a:r>
          </a:p>
        </p:txBody>
      </p:sp>
      <p:sp>
        <p:nvSpPr>
          <p:cNvPr id="16387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6620-B2DA-42D8-ACB3-F0478C22F10E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228725"/>
            <a:ext cx="86677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kandydatów</a:t>
            </a:r>
          </a:p>
        </p:txBody>
      </p:sp>
      <p:sp>
        <p:nvSpPr>
          <p:cNvPr id="17411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05951A-5F05-4D45-9FF7-152F53425A96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59991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-11-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084888" y="981075"/>
            <a:ext cx="1295400" cy="50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838200"/>
            <a:ext cx="85820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3412"/>
          </a:xfrm>
        </p:spPr>
        <p:txBody>
          <a:bodyPr/>
          <a:lstStyle/>
          <a:p>
            <a:pPr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kandydatów</a:t>
            </a:r>
          </a:p>
        </p:txBody>
      </p:sp>
      <p:sp>
        <p:nvSpPr>
          <p:cNvPr id="18435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E9F61B-9CD8-48C9-B1C6-5FD70ECA2202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0039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-12-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17707"/>
            <a:ext cx="6840136" cy="60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kandydatów</a:t>
            </a:r>
          </a:p>
        </p:txBody>
      </p:sp>
      <p:sp>
        <p:nvSpPr>
          <p:cNvPr id="19459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E68D2D-9869-44E7-B2C7-009F9E949558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90875" y="59912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-13-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651500" y="836613"/>
            <a:ext cx="1296988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76678"/>
            <a:ext cx="6336704" cy="603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7512"/>
          </a:xfrm>
        </p:spPr>
        <p:txBody>
          <a:bodyPr/>
          <a:lstStyle/>
          <a:p>
            <a:pPr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kandydatów</a:t>
            </a:r>
          </a:p>
        </p:txBody>
      </p:sp>
      <p:sp>
        <p:nvSpPr>
          <p:cNvPr id="20483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B19BA0-9670-41C4-A609-BFFF4D83DF15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90875" y="59912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-13-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30904"/>
            <a:ext cx="6768752" cy="611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7512"/>
          </a:xfrm>
        </p:spPr>
        <p:txBody>
          <a:bodyPr/>
          <a:lstStyle/>
          <a:p>
            <a:pPr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kandydatów</a:t>
            </a:r>
          </a:p>
        </p:txBody>
      </p:sp>
      <p:sp>
        <p:nvSpPr>
          <p:cNvPr id="20483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B19BA0-9670-41C4-A609-BFFF4D83DF15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90875" y="59912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-13-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80" y="620688"/>
            <a:ext cx="777774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0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577850" y="548680"/>
            <a:ext cx="8229600" cy="864096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kandydatów</a:t>
            </a: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20608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altLang="pl-PL" dirty="0" smtClean="0"/>
              <a:t>    </a:t>
            </a:r>
            <a:r>
              <a:rPr lang="pl-PL" altLang="pl-PL" sz="2800" dirty="0" smtClean="0"/>
              <a:t>Wydrukowane i podpisane </a:t>
            </a:r>
            <a:r>
              <a:rPr lang="pl-PL" altLang="pl-PL" sz="2800" b="1" u="sng" dirty="0" smtClean="0"/>
              <a:t>podanie</a:t>
            </a:r>
            <a:r>
              <a:rPr lang="pl-PL" altLang="pl-PL" sz="2800" dirty="0" smtClean="0"/>
              <a:t> przynajmniej przez jednego z rodziców/opiekunów prawnych należy </a:t>
            </a:r>
            <a:r>
              <a:rPr lang="pl-PL" altLang="pl-PL" sz="2800" b="1" u="sng" dirty="0" smtClean="0"/>
              <a:t>dostarczyć</a:t>
            </a:r>
            <a:r>
              <a:rPr lang="pl-PL" altLang="pl-PL" sz="2800" dirty="0" smtClean="0"/>
              <a:t> do szkoły ponadpodstawowej </a:t>
            </a:r>
            <a:br>
              <a:rPr lang="pl-PL" altLang="pl-PL" sz="2800" dirty="0" smtClean="0"/>
            </a:br>
            <a:r>
              <a:rPr lang="pl-PL" altLang="pl-PL" sz="2800" dirty="0" smtClean="0"/>
              <a:t>pierwszego wyboru:</a:t>
            </a:r>
          </a:p>
          <a:p>
            <a:pPr marL="0" indent="0" algn="ctr" eaLnBrk="1" hangingPunct="1">
              <a:buNone/>
            </a:pPr>
            <a:r>
              <a:rPr lang="pl-PL" altLang="pl-PL" sz="2800" dirty="0" smtClean="0"/>
              <a:t>do dnia </a:t>
            </a:r>
            <a:r>
              <a:rPr lang="pl-PL" altLang="pl-PL" sz="2800" b="1" dirty="0" smtClean="0">
                <a:solidFill>
                  <a:srgbClr val="FF0000"/>
                </a:solidFill>
              </a:rPr>
              <a:t>21 czerwca 2021 r. </a:t>
            </a:r>
            <a:r>
              <a:rPr lang="pl-PL" altLang="pl-PL" sz="2800" dirty="0" smtClean="0"/>
              <a:t>do godz. 15:00 </a:t>
            </a:r>
          </a:p>
        </p:txBody>
      </p:sp>
      <p:sp>
        <p:nvSpPr>
          <p:cNvPr id="21508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D35A89-71C3-4455-A60F-0F55EED8C08C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5288" y="274638"/>
            <a:ext cx="23764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Uwaga ważne!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>
          <a:xfrm>
            <a:off x="685800" y="319088"/>
            <a:ext cx="7772400" cy="14986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2021</a:t>
            </a:r>
            <a:endParaRPr lang="pl-PL" altLang="pl-PL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0825" y="1785938"/>
            <a:ext cx="8785225" cy="38528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</a:rPr>
              <a:t>Adres internetowy elektronicznego systemu naboru: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1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pl-P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powiatzaganski.edu.com.pl</a:t>
            </a:r>
            <a:r>
              <a:rPr lang="pl-PL" sz="4000" dirty="0" smtClean="0"/>
              <a:t> </a:t>
            </a:r>
            <a:endParaRPr lang="pl-PL" sz="4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4000" dirty="0" smtClean="0"/>
              <a:t>lub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powiatzaganski.edu.com.pl</a:t>
            </a:r>
            <a:endParaRPr lang="pl-PL" sz="4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4000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4000" dirty="0" smtClean="0"/>
              <a:t>(</a:t>
            </a:r>
            <a:r>
              <a:rPr lang="pl-PL" sz="4000" b="1" dirty="0" smtClean="0"/>
              <a:t>bez www </a:t>
            </a:r>
            <a:r>
              <a:rPr lang="pl-PL" sz="4000" dirty="0" smtClean="0"/>
              <a:t>na początku)</a:t>
            </a:r>
            <a:endParaRPr lang="pl-PL" sz="4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pl-PL" sz="4000" dirty="0"/>
          </a:p>
        </p:txBody>
      </p:sp>
      <p:sp>
        <p:nvSpPr>
          <p:cNvPr id="3076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13C374-C949-4EFA-81FB-7AB8D0FBD155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0166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-2-</a:t>
            </a:r>
            <a:endParaRPr lang="pl-PL" dirty="0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0"/>
            <a:ext cx="13827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7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390343" y="571067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Powiat Żagański </a:t>
            </a:r>
            <a:r>
              <a:rPr lang="pl-PL" alt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2021</a:t>
            </a:r>
            <a:endParaRPr lang="pl-PL" altLang="pl-PL" sz="3200" b="1" spc="3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2438" y="1916113"/>
            <a:ext cx="8229600" cy="2160587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endParaRPr lang="pl-PL" altLang="pl-PL" sz="4400" b="1" dirty="0" smtClean="0"/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pl-PL" altLang="pl-PL" sz="4000" b="1" spc="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Kandydatom życzymy przyjęcia </a:t>
            </a:r>
            <a:br>
              <a:rPr lang="pl-PL" altLang="pl-PL" sz="4000" b="1" spc="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4000" b="1" spc="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wybranej szkoły </a:t>
            </a:r>
            <a:r>
              <a:rPr lang="pl-PL" altLang="pl-PL" sz="4000" b="1" spc="3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pl-PL" altLang="pl-PL" sz="4000" b="1" spc="3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532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32B568-3993-4694-BA01-B8F162F4BC72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0"/>
            <a:ext cx="13827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Harmonogram</a:t>
            </a:r>
            <a:b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postępowania rekrutacyjnego</a:t>
            </a:r>
            <a:endParaRPr lang="pl-PL" altLang="pl-PL" sz="36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>
          <a:xfrm>
            <a:off x="323850" y="1412875"/>
            <a:ext cx="8424863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pl-PL" sz="2800" u="sng" dirty="0" smtClean="0"/>
              <a:t>od </a:t>
            </a:r>
            <a:r>
              <a:rPr lang="pl-PL" altLang="pl-PL" sz="2800" b="1" u="sng" dirty="0" smtClean="0">
                <a:solidFill>
                  <a:srgbClr val="FF0000"/>
                </a:solidFill>
                <a:latin typeface="Arial" charset="0"/>
              </a:rPr>
              <a:t>17</a:t>
            </a:r>
            <a:r>
              <a:rPr lang="pl-PL" altLang="pl-PL" sz="2800" b="1" u="sng" dirty="0" smtClean="0">
                <a:solidFill>
                  <a:srgbClr val="FF0000"/>
                </a:solidFill>
              </a:rPr>
              <a:t>.05.2021</a:t>
            </a:r>
            <a:r>
              <a:rPr lang="pl-PL" altLang="pl-PL" sz="2800" u="sng" dirty="0" smtClean="0"/>
              <a:t> do </a:t>
            </a:r>
            <a:r>
              <a:rPr lang="pl-PL" altLang="pl-PL" sz="2800" b="1" u="sng" dirty="0" smtClean="0">
                <a:solidFill>
                  <a:srgbClr val="FF0000"/>
                </a:solidFill>
                <a:latin typeface="Arial" charset="0"/>
              </a:rPr>
              <a:t>21</a:t>
            </a:r>
            <a:r>
              <a:rPr lang="pl-PL" altLang="pl-PL" sz="2800" b="1" u="sng" dirty="0" smtClean="0">
                <a:solidFill>
                  <a:srgbClr val="FF0000"/>
                </a:solidFill>
              </a:rPr>
              <a:t>.0</a:t>
            </a:r>
            <a:r>
              <a:rPr lang="pl-PL" altLang="pl-PL" sz="2800" b="1" u="sng" dirty="0">
                <a:solidFill>
                  <a:srgbClr val="FF0000"/>
                </a:solidFill>
                <a:latin typeface="Arial" charset="0"/>
              </a:rPr>
              <a:t>6</a:t>
            </a:r>
            <a:r>
              <a:rPr lang="pl-PL" altLang="pl-PL" sz="2800" b="1" u="sng" dirty="0" smtClean="0">
                <a:solidFill>
                  <a:srgbClr val="FF0000"/>
                </a:solidFill>
              </a:rPr>
              <a:t>.2021</a:t>
            </a:r>
            <a:r>
              <a:rPr lang="pl-PL" altLang="pl-PL" sz="2800" b="1" u="sng" dirty="0" smtClean="0"/>
              <a:t> </a:t>
            </a:r>
            <a:r>
              <a:rPr lang="pl-PL" altLang="pl-PL" sz="2800" u="sng" dirty="0" smtClean="0"/>
              <a:t>do godz. 15:00- </a:t>
            </a:r>
            <a:r>
              <a:rPr lang="pl-PL" altLang="pl-PL" sz="2800" dirty="0" smtClean="0"/>
              <a:t>rejestracja kandydatów w systemie rekrutacji elektronicznej i </a:t>
            </a:r>
            <a:r>
              <a:rPr lang="pl-PL" altLang="pl-PL" sz="2800" b="1" dirty="0" smtClean="0"/>
              <a:t>składanie podań</a:t>
            </a:r>
            <a:r>
              <a:rPr lang="pl-PL" altLang="pl-PL" sz="2800" dirty="0" smtClean="0"/>
              <a:t> w szkole pierwszego wyboru,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l-PL" altLang="pl-PL" sz="2800" dirty="0" smtClean="0"/>
              <a:t/>
            </a:r>
            <a:br>
              <a:rPr lang="pl-PL" altLang="pl-PL" sz="2800" dirty="0" smtClean="0"/>
            </a:br>
            <a:endParaRPr lang="pl-PL" altLang="pl-PL" sz="2800" dirty="0" smtClean="0"/>
          </a:p>
          <a:p>
            <a:pPr eaLnBrk="1" hangingPunct="1">
              <a:lnSpc>
                <a:spcPct val="80000"/>
              </a:lnSpc>
            </a:pPr>
            <a:r>
              <a:rPr lang="pl-PL" altLang="pl-PL" sz="2000" i="1" u="sng" dirty="0" smtClean="0">
                <a:latin typeface="Arial Narrow" panose="020B0606020202030204" pitchFamily="34" charset="0"/>
              </a:rPr>
              <a:t> </a:t>
            </a:r>
            <a:r>
              <a:rPr lang="pl-PL" altLang="pl-PL" sz="2400" i="1" u="sng" dirty="0" smtClean="0">
                <a:latin typeface="Arial Narrow" panose="020B0606020202030204" pitchFamily="34" charset="0"/>
              </a:rPr>
              <a:t>od </a:t>
            </a:r>
            <a:r>
              <a:rPr lang="pl-PL" altLang="pl-PL" sz="2400" b="1" i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17.05.2021</a:t>
            </a:r>
            <a:r>
              <a:rPr lang="pl-PL" altLang="pl-PL" sz="2400" i="1" u="sng" dirty="0" smtClean="0">
                <a:latin typeface="Arial Narrow" panose="020B0606020202030204" pitchFamily="34" charset="0"/>
              </a:rPr>
              <a:t> do </a:t>
            </a:r>
            <a:r>
              <a:rPr lang="pl-PL" altLang="pl-PL" sz="2400" b="1" i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31.05.2021</a:t>
            </a:r>
            <a:r>
              <a:rPr lang="pl-PL" altLang="pl-PL" sz="2400" b="1" i="1" u="sng" dirty="0" smtClean="0">
                <a:latin typeface="Arial Narrow" panose="020B0606020202030204" pitchFamily="34" charset="0"/>
              </a:rPr>
              <a:t> </a:t>
            </a:r>
            <a:r>
              <a:rPr lang="pl-PL" altLang="pl-PL" sz="2400" i="1" u="sng" dirty="0" smtClean="0">
                <a:latin typeface="Arial Narrow" panose="020B0606020202030204" pitchFamily="34" charset="0"/>
              </a:rPr>
              <a:t>do godz. 15:00- </a:t>
            </a:r>
            <a:r>
              <a:rPr lang="pl-PL" altLang="pl-PL" sz="2400" i="1" dirty="0" smtClean="0">
                <a:latin typeface="Arial Narrow" panose="020B0606020202030204" pitchFamily="34" charset="0"/>
              </a:rPr>
              <a:t>rejestracja kandydatów w systemie rekrutacji elektronicznej i </a:t>
            </a:r>
            <a:r>
              <a:rPr lang="pl-PL" altLang="pl-PL" sz="2400" b="1" i="1" dirty="0" smtClean="0">
                <a:latin typeface="Arial Narrow" panose="020B0606020202030204" pitchFamily="34" charset="0"/>
              </a:rPr>
              <a:t>składanie podań </a:t>
            </a:r>
            <a:r>
              <a:rPr lang="pl-PL" altLang="pl-PL" sz="2400" i="1" dirty="0" smtClean="0">
                <a:latin typeface="Arial Narrow" panose="020B0606020202030204" pitchFamily="34" charset="0"/>
              </a:rPr>
              <a:t>w szkole pierwszego wyboru, jeśli kandydat ubiega się o przyjęcie do szkół </a:t>
            </a:r>
            <a:r>
              <a:rPr lang="pl-PL" altLang="pl-PL" sz="2400" i="1" u="sng" dirty="0" smtClean="0">
                <a:latin typeface="Arial Narrow" panose="020B0606020202030204" pitchFamily="34" charset="0"/>
              </a:rPr>
              <a:t>dwujęzycznych, prowadzących szkolenie sportowe, oddziały dwujęzyczne, międzynarodowe, oddziały przygotowania wojskowego</a:t>
            </a:r>
            <a:r>
              <a:rPr lang="pl-PL" altLang="pl-PL" sz="2800" i="1" dirty="0" smtClean="0"/>
              <a:t>, </a:t>
            </a:r>
            <a:r>
              <a:rPr lang="pl-PL" altLang="pl-PL" sz="2400" i="1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oddziały wstępne.</a:t>
            </a:r>
            <a:endParaRPr lang="pl-PL" altLang="pl-PL" sz="2800" i="1" u="sng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pl-PL" altLang="pl-PL" sz="2800" dirty="0" smtClean="0"/>
          </a:p>
        </p:txBody>
      </p:sp>
      <p:sp>
        <p:nvSpPr>
          <p:cNvPr id="4100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E54FF1-EC92-4A47-897F-8E59F78AAC27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5991225"/>
            <a:ext cx="2895600" cy="365125"/>
          </a:xfr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95288" y="274638"/>
            <a:ext cx="23764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Uwaga ważne!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Harmonogram</a:t>
            </a:r>
            <a:b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postępowania rekrutacyjnego</a:t>
            </a:r>
            <a:endParaRPr lang="pl-PL" altLang="pl-PL" sz="32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>
          <a:xfrm>
            <a:off x="323850" y="1556792"/>
            <a:ext cx="8424863" cy="439315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pl-PL" sz="2800" i="1" u="sng" dirty="0" smtClean="0"/>
              <a:t>od </a:t>
            </a:r>
            <a:r>
              <a:rPr lang="pl-PL" altLang="pl-PL" sz="2800" b="1" i="1" u="sng" dirty="0" smtClean="0">
                <a:solidFill>
                  <a:srgbClr val="FF0000"/>
                </a:solidFill>
                <a:latin typeface="Arial" charset="0"/>
              </a:rPr>
              <a:t>01</a:t>
            </a:r>
            <a:r>
              <a:rPr lang="pl-PL" altLang="pl-PL" sz="2800" b="1" i="1" u="sng" dirty="0" smtClean="0">
                <a:solidFill>
                  <a:srgbClr val="FF0000"/>
                </a:solidFill>
              </a:rPr>
              <a:t>.06.2021</a:t>
            </a:r>
            <a:r>
              <a:rPr lang="pl-PL" altLang="pl-PL" sz="2800" i="1" u="sng" dirty="0" smtClean="0"/>
              <a:t> do </a:t>
            </a:r>
            <a:r>
              <a:rPr lang="pl-PL" altLang="pl-PL" sz="2800" b="1" i="1" u="sng" dirty="0" smtClean="0">
                <a:solidFill>
                  <a:srgbClr val="FF0000"/>
                </a:solidFill>
                <a:latin typeface="Arial" charset="0"/>
              </a:rPr>
              <a:t>14</a:t>
            </a:r>
            <a:r>
              <a:rPr lang="pl-PL" altLang="pl-PL" sz="2800" b="1" i="1" u="sng" dirty="0" smtClean="0">
                <a:solidFill>
                  <a:srgbClr val="FF0000"/>
                </a:solidFill>
              </a:rPr>
              <a:t>.06.2021</a:t>
            </a:r>
            <a:r>
              <a:rPr lang="pl-PL" altLang="pl-PL" sz="2800" b="1" i="1" u="sng" dirty="0" smtClean="0"/>
              <a:t> </a:t>
            </a:r>
            <a:r>
              <a:rPr lang="pl-PL" altLang="pl-PL" sz="2800" i="1" u="sng" dirty="0" smtClean="0"/>
              <a:t> (</a:t>
            </a:r>
            <a:r>
              <a:rPr lang="pl-PL" altLang="pl-PL" sz="2400" b="1" i="1" u="sng" dirty="0" smtClean="0"/>
              <a:t>II termin do </a:t>
            </a:r>
            <a:r>
              <a:rPr lang="pl-PL" altLang="pl-PL" sz="2400" b="1" i="1" u="sng" dirty="0" smtClean="0">
                <a:solidFill>
                  <a:srgbClr val="FF0000"/>
                </a:solidFill>
              </a:rPr>
              <a:t>09.07.2021</a:t>
            </a:r>
            <a:r>
              <a:rPr lang="pl-PL" altLang="pl-PL" sz="2800" i="1" u="sng" dirty="0" smtClean="0"/>
              <a:t>):</a:t>
            </a:r>
          </a:p>
          <a:p>
            <a:pPr lvl="1" eaLnBrk="1" hangingPunct="1">
              <a:lnSpc>
                <a:spcPct val="80000"/>
              </a:lnSpc>
            </a:pPr>
            <a:r>
              <a:rPr lang="pl-PL" altLang="pl-PL" sz="2400" i="1" dirty="0" smtClean="0"/>
              <a:t>przeprowadzenie sprawdzianów uzdolnień kierunkowych</a:t>
            </a:r>
          </a:p>
          <a:p>
            <a:pPr lvl="1" eaLnBrk="1" hangingPunct="1">
              <a:lnSpc>
                <a:spcPct val="80000"/>
              </a:lnSpc>
            </a:pPr>
            <a:r>
              <a:rPr lang="pl-PL" altLang="pl-PL" sz="2400" i="1" dirty="0" smtClean="0"/>
              <a:t>przeprowadzenie sprawdzianu kompetencji językowych</a:t>
            </a:r>
            <a:endParaRPr lang="pl-PL" altLang="pl-PL" sz="2400" b="1" i="1" dirty="0" smtClean="0"/>
          </a:p>
          <a:p>
            <a:pPr lvl="1" eaLnBrk="1" hangingPunct="1">
              <a:lnSpc>
                <a:spcPct val="80000"/>
              </a:lnSpc>
            </a:pPr>
            <a:r>
              <a:rPr lang="pl-PL" altLang="pl-PL" sz="2400" i="1" dirty="0" smtClean="0"/>
              <a:t>przeprowadzenie prób sprawności fizycznej</a:t>
            </a:r>
            <a:br>
              <a:rPr lang="pl-PL" altLang="pl-PL" sz="2400" i="1" dirty="0" smtClean="0"/>
            </a:br>
            <a:r>
              <a:rPr lang="pl-PL" altLang="pl-PL" sz="2400" i="1" dirty="0" smtClean="0"/>
              <a:t/>
            </a:r>
            <a:br>
              <a:rPr lang="pl-PL" altLang="pl-PL" sz="2400" i="1" dirty="0" smtClean="0"/>
            </a:br>
            <a:endParaRPr lang="pl-PL" altLang="pl-PL" sz="2400" i="1" dirty="0" smtClean="0"/>
          </a:p>
          <a:p>
            <a:pPr eaLnBrk="1" hangingPunct="1">
              <a:lnSpc>
                <a:spcPct val="80000"/>
              </a:lnSpc>
            </a:pPr>
            <a:r>
              <a:rPr lang="pl-PL" altLang="pl-PL" sz="2800" i="1" u="sng" dirty="0" smtClean="0"/>
              <a:t>do </a:t>
            </a:r>
            <a:r>
              <a:rPr lang="pl-PL" altLang="pl-PL" sz="2800" b="1" i="1" u="sng" dirty="0" smtClean="0">
                <a:solidFill>
                  <a:srgbClr val="FF0000"/>
                </a:solidFill>
              </a:rPr>
              <a:t>17.06.2021</a:t>
            </a:r>
            <a:r>
              <a:rPr lang="pl-PL" altLang="pl-PL" sz="2800" i="1" u="sng" dirty="0" smtClean="0"/>
              <a:t> (</a:t>
            </a:r>
            <a:r>
              <a:rPr lang="pl-PL" altLang="pl-PL" sz="2400" b="1" i="1" u="sng" dirty="0" smtClean="0"/>
              <a:t>II termin do </a:t>
            </a:r>
            <a:r>
              <a:rPr lang="pl-PL" altLang="pl-PL" sz="2400" b="1" i="1" u="sng" dirty="0" smtClean="0">
                <a:solidFill>
                  <a:srgbClr val="FF0000"/>
                </a:solidFill>
              </a:rPr>
              <a:t>09.07.2021</a:t>
            </a:r>
            <a:r>
              <a:rPr lang="pl-PL" altLang="pl-PL" sz="2800" i="1" u="sng" dirty="0" smtClean="0"/>
              <a:t>)</a:t>
            </a:r>
            <a:r>
              <a:rPr lang="pl-PL" altLang="pl-PL" sz="2800" i="1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pl-PL" altLang="pl-PL" sz="2400" i="1" dirty="0" smtClean="0"/>
              <a:t>publikacja wyników sprawdzianów uzdolnień kierunkowych</a:t>
            </a:r>
          </a:p>
          <a:p>
            <a:pPr lvl="1" eaLnBrk="1" hangingPunct="1">
              <a:lnSpc>
                <a:spcPct val="80000"/>
              </a:lnSpc>
            </a:pPr>
            <a:r>
              <a:rPr lang="pl-PL" altLang="pl-PL" sz="2400" i="1" dirty="0" smtClean="0"/>
              <a:t>sprawdzianu kompetencji językowych </a:t>
            </a:r>
          </a:p>
          <a:p>
            <a:pPr lvl="1" eaLnBrk="1" hangingPunct="1">
              <a:lnSpc>
                <a:spcPct val="80000"/>
              </a:lnSpc>
            </a:pPr>
            <a:r>
              <a:rPr lang="pl-PL" altLang="pl-PL" sz="2400" i="1" dirty="0" smtClean="0"/>
              <a:t>próby sprawności fizycznej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pl-PL" altLang="pl-PL" sz="2500" b="1" dirty="0" smtClean="0"/>
          </a:p>
        </p:txBody>
      </p:sp>
      <p:sp>
        <p:nvSpPr>
          <p:cNvPr id="5124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5627CE-0118-4D49-AABE-340630D4E4D9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5991225"/>
            <a:ext cx="2895600" cy="365125"/>
          </a:xfr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95288" y="274638"/>
            <a:ext cx="23764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Uwaga ważne!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Harmonogram</a:t>
            </a:r>
            <a:b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postępowania rekrutacyjnego</a:t>
            </a:r>
            <a:endParaRPr lang="pl-PL" altLang="pl-PL" sz="32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25" y="1124744"/>
            <a:ext cx="9001125" cy="48966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altLang="pl-PL" sz="2400" u="sng" dirty="0"/>
              <a:t>od </a:t>
            </a:r>
            <a:r>
              <a:rPr lang="pl-PL" altLang="pl-PL" sz="2400" b="1" u="sng" dirty="0" smtClean="0">
                <a:solidFill>
                  <a:srgbClr val="FF0000"/>
                </a:solidFill>
              </a:rPr>
              <a:t>2</a:t>
            </a:r>
            <a:r>
              <a:rPr lang="pl-PL" altLang="pl-PL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pl-PL" altLang="pl-PL" sz="2400" b="1" u="sng" dirty="0" smtClean="0">
                <a:solidFill>
                  <a:srgbClr val="FF0000"/>
                </a:solidFill>
              </a:rPr>
              <a:t>.06.2021</a:t>
            </a:r>
            <a:r>
              <a:rPr lang="pl-PL" altLang="pl-PL" sz="2400" u="sng" dirty="0" smtClean="0"/>
              <a:t> </a:t>
            </a:r>
            <a:r>
              <a:rPr lang="pl-PL" altLang="pl-PL" sz="2400" u="sng" dirty="0"/>
              <a:t>do </a:t>
            </a:r>
            <a:r>
              <a:rPr lang="pl-PL" altLang="pl-PL" sz="24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14</a:t>
            </a:r>
            <a:r>
              <a:rPr lang="pl-PL" altLang="pl-PL" sz="2400" b="1" u="sng" dirty="0" smtClean="0">
                <a:solidFill>
                  <a:srgbClr val="FF0000"/>
                </a:solidFill>
              </a:rPr>
              <a:t>.07 2021  </a:t>
            </a:r>
            <a:r>
              <a:rPr lang="pl-PL" altLang="pl-PL" sz="2400" u="sng" dirty="0"/>
              <a:t>do godz. 15:00 </a:t>
            </a:r>
            <a:r>
              <a:rPr lang="pl-PL" altLang="pl-PL" sz="2400" dirty="0"/>
              <a:t>– kandydaci dostarczają do szkoły pierwszego wyboru </a:t>
            </a:r>
            <a:r>
              <a:rPr lang="pl-PL" altLang="pl-PL" sz="2400" b="1" dirty="0" smtClean="0"/>
              <a:t>świadectwo </a:t>
            </a:r>
            <a:r>
              <a:rPr lang="pl-PL" altLang="pl-PL" sz="2400" b="1" dirty="0"/>
              <a:t>ukończenia szkoły i</a:t>
            </a:r>
            <a:r>
              <a:rPr lang="pl-PL" altLang="pl-PL" sz="2400" b="1" dirty="0" smtClean="0"/>
              <a:t> zaświadczenie </a:t>
            </a:r>
            <a:r>
              <a:rPr lang="pl-PL" altLang="pl-PL" sz="2400" b="1" dirty="0"/>
              <a:t>o wynikach egzaminu ósmoklasisty</a:t>
            </a:r>
            <a:endParaRPr lang="pl-PL" altLang="pl-PL" sz="2400" b="1" dirty="0" smtClean="0"/>
          </a:p>
          <a:p>
            <a:pPr eaLnBrk="1" hangingPunct="1">
              <a:defRPr/>
            </a:pPr>
            <a:r>
              <a:rPr lang="pl-PL" altLang="pl-PL" sz="2400" u="sng" dirty="0" smtClean="0"/>
              <a:t>od </a:t>
            </a:r>
            <a:r>
              <a:rPr lang="pl-PL" altLang="pl-PL" sz="2400" b="1" u="sng" dirty="0" smtClean="0">
                <a:solidFill>
                  <a:srgbClr val="FF0000"/>
                </a:solidFill>
              </a:rPr>
              <a:t>25.06.2021</a:t>
            </a:r>
            <a:r>
              <a:rPr lang="pl-PL" altLang="pl-PL" sz="2400" u="sng" dirty="0" smtClean="0"/>
              <a:t> </a:t>
            </a:r>
            <a:r>
              <a:rPr lang="pl-PL" altLang="pl-PL" sz="2400" u="sng" dirty="0"/>
              <a:t>do </a:t>
            </a:r>
            <a:r>
              <a:rPr lang="pl-PL" altLang="pl-PL" sz="24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14</a:t>
            </a:r>
            <a:r>
              <a:rPr lang="pl-PL" altLang="pl-PL" sz="2400" b="1" u="sng" dirty="0" smtClean="0">
                <a:solidFill>
                  <a:srgbClr val="FF0000"/>
                </a:solidFill>
              </a:rPr>
              <a:t>.07 2021  </a:t>
            </a:r>
            <a:r>
              <a:rPr lang="pl-PL" altLang="pl-PL" sz="2400" u="sng" dirty="0"/>
              <a:t>do godz. 15:00 </a:t>
            </a:r>
            <a:r>
              <a:rPr lang="pl-PL" altLang="pl-PL" sz="2400" b="1" dirty="0" smtClean="0"/>
              <a:t>kandydat może zmienić szkoły lub oddziały </a:t>
            </a:r>
            <a:r>
              <a:rPr lang="pl-PL" altLang="pl-PL" sz="2400" b="1" i="1" dirty="0" smtClean="0"/>
              <a:t>(tzw. listę preferencji</a:t>
            </a:r>
            <a:r>
              <a:rPr lang="pl-PL" altLang="pl-PL" sz="2400" b="1" dirty="0" smtClean="0"/>
              <a:t>), do których kandyduje</a:t>
            </a:r>
            <a:endParaRPr lang="pl-PL" altLang="pl-PL" sz="2400" b="1" dirty="0"/>
          </a:p>
          <a:p>
            <a:pPr eaLnBrk="1" hangingPunct="1">
              <a:defRPr/>
            </a:pPr>
            <a:endParaRPr lang="pl-PL" altLang="pl-PL" sz="2400" b="1" dirty="0"/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pl-PL" altLang="pl-PL" sz="800" dirty="0" smtClean="0"/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pl-PL" altLang="pl-PL" sz="800" dirty="0" smtClean="0"/>
          </a:p>
        </p:txBody>
      </p:sp>
      <p:sp>
        <p:nvSpPr>
          <p:cNvPr id="6148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B7F156-C8CA-4B17-8F2B-B9CB4B558C1C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059488"/>
            <a:ext cx="2895600" cy="365125"/>
          </a:xfr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95288" y="274638"/>
            <a:ext cx="23764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Uwaga ważne!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Harmonogram</a:t>
            </a:r>
            <a:b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postępowania rekrutacyjnego</a:t>
            </a:r>
            <a:endParaRPr lang="pl-PL" altLang="pl-PL" sz="32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25" y="1124744"/>
            <a:ext cx="9001125" cy="489664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pl-PL" altLang="pl-PL" sz="2400" b="1" dirty="0"/>
          </a:p>
          <a:p>
            <a:pPr eaLnBrk="1" hangingPunct="1">
              <a:defRPr/>
            </a:pPr>
            <a:r>
              <a:rPr lang="pl-PL" altLang="pl-PL" sz="2400" b="1" u="sng" dirty="0" smtClean="0">
                <a:solidFill>
                  <a:srgbClr val="FF0000"/>
                </a:solidFill>
              </a:rPr>
              <a:t>22.07.2021</a:t>
            </a:r>
            <a:r>
              <a:rPr lang="pl-PL" altLang="pl-PL" sz="2400" dirty="0" smtClean="0"/>
              <a:t>– </a:t>
            </a:r>
            <a:r>
              <a:rPr lang="pl-PL" altLang="pl-PL" sz="2400" b="1" dirty="0" smtClean="0"/>
              <a:t>ogłoszenie list zakwalifikowanych kandydatów do szkół </a:t>
            </a:r>
            <a:r>
              <a:rPr lang="pl-PL" altLang="pl-PL" sz="2400" dirty="0" smtClean="0"/>
              <a:t>(informacja na stronie elektronicznego naboru po zalogowaniu się kandydata na swoje konto </a:t>
            </a:r>
            <a:r>
              <a:rPr lang="pl-PL" altLang="pl-PL" sz="2400" dirty="0"/>
              <a:t>i</a:t>
            </a:r>
            <a:r>
              <a:rPr lang="pl-PL" altLang="pl-PL" sz="2400" dirty="0" smtClean="0"/>
              <a:t> listy wywieszone w szkołach ponadpodstawowych),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pl-PL" altLang="pl-PL" sz="9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2400" u="sng" dirty="0" smtClean="0"/>
              <a:t>od </a:t>
            </a:r>
            <a:r>
              <a:rPr lang="pl-PL" altLang="pl-PL" sz="2400" b="1" u="sng" dirty="0" smtClean="0">
                <a:solidFill>
                  <a:srgbClr val="FF0000"/>
                </a:solidFill>
              </a:rPr>
              <a:t>23.07.2021</a:t>
            </a:r>
            <a:r>
              <a:rPr lang="pl-PL" altLang="pl-PL" sz="2400" u="sng" dirty="0" smtClean="0"/>
              <a:t>  do </a:t>
            </a:r>
            <a:r>
              <a:rPr lang="pl-PL" altLang="pl-PL" sz="2400" b="1" u="sng" dirty="0" smtClean="0">
                <a:solidFill>
                  <a:srgbClr val="FF0000"/>
                </a:solidFill>
              </a:rPr>
              <a:t>30.07.2021</a:t>
            </a:r>
            <a:r>
              <a:rPr lang="pl-PL" altLang="pl-PL" sz="2400" u="sng" dirty="0" smtClean="0"/>
              <a:t> do godz. 15:00  </a:t>
            </a:r>
            <a:r>
              <a:rPr lang="pl-PL" altLang="pl-PL" sz="2400" dirty="0" smtClean="0"/>
              <a:t>- </a:t>
            </a:r>
            <a:r>
              <a:rPr lang="pl-PL" altLang="pl-PL" sz="2400" b="1" dirty="0" smtClean="0"/>
              <a:t>potwierdzenie woli podjęcia nauki poprzez dostarczenie oryginałów świadectwa i zaświadczenia o wynikach egzaminu zewnętrznego, </a:t>
            </a:r>
            <a:r>
              <a:rPr lang="pl-PL" altLang="pl-PL" sz="2400" dirty="0" smtClean="0"/>
              <a:t>(jeżeli nie zostały złożone wcześniej)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pl-PL" altLang="pl-PL" sz="900" dirty="0" smtClean="0"/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pl-PL" altLang="pl-PL" sz="9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2400" b="1" u="sng" dirty="0" smtClean="0">
                <a:solidFill>
                  <a:srgbClr val="FF0000"/>
                </a:solidFill>
              </a:rPr>
              <a:t>02.08.2021</a:t>
            </a:r>
            <a:r>
              <a:rPr lang="pl-PL" altLang="pl-PL" sz="2400" u="sng" dirty="0" smtClean="0"/>
              <a:t> </a:t>
            </a:r>
            <a:r>
              <a:rPr lang="pl-PL" altLang="pl-PL" sz="2400" dirty="0" smtClean="0"/>
              <a:t>- </a:t>
            </a:r>
            <a:r>
              <a:rPr lang="pl-PL" altLang="pl-PL" sz="2400" b="1" dirty="0" smtClean="0"/>
              <a:t>publikacja list kandydatów przyjętych i kandydatów nieprzyjętych</a:t>
            </a:r>
            <a:r>
              <a:rPr lang="pl-PL" altLang="pl-PL" sz="2400" dirty="0" smtClean="0"/>
              <a:t>,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pl-PL" altLang="pl-PL" sz="900" dirty="0" smtClean="0"/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pl-PL" altLang="pl-PL" sz="800" dirty="0" smtClean="0"/>
          </a:p>
        </p:txBody>
      </p:sp>
      <p:sp>
        <p:nvSpPr>
          <p:cNvPr id="6148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B7F156-C8CA-4B17-8F2B-B9CB4B558C1C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059488"/>
            <a:ext cx="2895600" cy="365125"/>
          </a:xfr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95288" y="274638"/>
            <a:ext cx="23764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Uwaga ważne!</a:t>
            </a:r>
          </a:p>
        </p:txBody>
      </p:sp>
    </p:spTree>
    <p:extLst>
      <p:ext uri="{BB962C8B-B14F-4D97-AF65-F5344CB8AC3E}">
        <p14:creationId xmlns:p14="http://schemas.microsoft.com/office/powerpoint/2010/main" val="30958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kandydatów</a:t>
            </a: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2400" dirty="0" smtClean="0"/>
              <a:t>od </a:t>
            </a:r>
            <a:r>
              <a:rPr lang="pl-PL" altLang="pl-PL" sz="2400" b="1" dirty="0" smtClean="0">
                <a:solidFill>
                  <a:srgbClr val="FF0000"/>
                </a:solidFill>
              </a:rPr>
              <a:t>17.05.2021r.</a:t>
            </a:r>
            <a:r>
              <a:rPr lang="pl-PL" altLang="pl-PL" sz="2400" dirty="0" smtClean="0"/>
              <a:t> należy w systemie zarejestrować swoje podanie </a:t>
            </a:r>
            <a:r>
              <a:rPr lang="pl-PL" altLang="pl-PL" sz="3000" dirty="0" smtClean="0"/>
              <a:t/>
            </a:r>
            <a:br>
              <a:rPr lang="pl-PL" altLang="pl-PL" sz="3000" dirty="0" smtClean="0"/>
            </a:br>
            <a:r>
              <a:rPr lang="pl-PL" altLang="pl-PL" sz="2400" b="1" dirty="0" smtClean="0"/>
              <a:t>(</a:t>
            </a:r>
            <a:r>
              <a:rPr lang="pl-PL" altLang="pl-PL" sz="2400" b="1" i="1" dirty="0" smtClean="0"/>
              <a:t>założyć konto i wypełnić formularz</a:t>
            </a:r>
            <a:r>
              <a:rPr lang="pl-PL" altLang="pl-PL" sz="2400" b="1" dirty="0" smtClean="0"/>
              <a:t>)</a:t>
            </a:r>
          </a:p>
        </p:txBody>
      </p:sp>
      <p:sp>
        <p:nvSpPr>
          <p:cNvPr id="10243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30A865-5BEC-4BAC-8FEC-883BB702F02C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59991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-5-</a:t>
            </a:r>
            <a:endParaRPr lang="pl-PL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222723"/>
            <a:ext cx="87344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kandydatów</a:t>
            </a:r>
          </a:p>
        </p:txBody>
      </p:sp>
      <p:sp>
        <p:nvSpPr>
          <p:cNvPr id="11267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764DC9-7B24-4864-88CE-8721B934A2C2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1515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-6-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872385"/>
            <a:ext cx="26701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16591"/>
            <a:ext cx="6336704" cy="602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elektroniczna</a:t>
            </a:r>
          </a:p>
        </p:txBody>
      </p:sp>
      <p:sp>
        <p:nvSpPr>
          <p:cNvPr id="12291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altLang="pl-PL" smtClean="0"/>
              <a:t> </a:t>
            </a:r>
          </a:p>
        </p:txBody>
      </p:sp>
      <p:sp>
        <p:nvSpPr>
          <p:cNvPr id="12292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5970C6-0EDA-4D98-A743-5B6F071673D9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0753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-7-</a:t>
            </a:r>
            <a:endParaRPr lang="pl-PL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6023"/>
            <a:ext cx="2808312" cy="21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26288"/>
            <a:ext cx="5688631" cy="551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7808</TotalTime>
  <Words>308</Words>
  <Application>Microsoft Office PowerPoint</Application>
  <PresentationFormat>Pokaz na ekranie (4:3)</PresentationFormat>
  <Paragraphs>95</Paragraphs>
  <Slides>20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Powiat Żagański  Rekrutacja</vt:lpstr>
      <vt:lpstr>Rekrutacja 2021</vt:lpstr>
      <vt:lpstr>Harmonogram postępowania rekrutacyjnego</vt:lpstr>
      <vt:lpstr>Harmonogram postępowania rekrutacyjnego</vt:lpstr>
      <vt:lpstr>Harmonogram postępowania rekrutacyjnego</vt:lpstr>
      <vt:lpstr>Harmonogram postępowania rekrutacyjnego</vt:lpstr>
      <vt:lpstr>Rejestracja kandydatów od 17.05.2021r. należy w systemie zarejestrować swoje podanie  (założyć konto i wypełnić formularz)</vt:lpstr>
      <vt:lpstr>Rejestracja kandydatów</vt:lpstr>
      <vt:lpstr>Rekrutacja elektroniczna</vt:lpstr>
      <vt:lpstr>Rekrutacja elektroniczna</vt:lpstr>
      <vt:lpstr>Rekrutacja elektroniczna</vt:lpstr>
      <vt:lpstr>Rekrutacja elektroniczna</vt:lpstr>
      <vt:lpstr>Rekrutacja elektroniczna</vt:lpstr>
      <vt:lpstr>Rejestracja kandydatów</vt:lpstr>
      <vt:lpstr>Rejestracja kandydatów</vt:lpstr>
      <vt:lpstr>Rejestracja kandydatów</vt:lpstr>
      <vt:lpstr>Rejestracja kandydatów</vt:lpstr>
      <vt:lpstr>Rejestracja kandydatów</vt:lpstr>
      <vt:lpstr>Rejestracja kandydatów</vt:lpstr>
      <vt:lpstr>Powiat Żagański  Rekrutacja 2021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Rekrutacja 2009</dc:title>
  <dc:creator>Jurek</dc:creator>
  <cp:lastModifiedBy>wikom</cp:lastModifiedBy>
  <cp:revision>160</cp:revision>
  <cp:lastPrinted>2016-04-14T12:18:26Z</cp:lastPrinted>
  <dcterms:created xsi:type="dcterms:W3CDTF">2009-04-08T21:02:05Z</dcterms:created>
  <dcterms:modified xsi:type="dcterms:W3CDTF">2021-05-13T09:51:53Z</dcterms:modified>
</cp:coreProperties>
</file>